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3" r:id="rId3"/>
    <p:sldId id="282" r:id="rId4"/>
    <p:sldId id="260" r:id="rId5"/>
    <p:sldId id="261" r:id="rId6"/>
    <p:sldId id="263" r:id="rId7"/>
    <p:sldId id="284" r:id="rId8"/>
    <p:sldId id="257" r:id="rId9"/>
    <p:sldId id="262" r:id="rId10"/>
    <p:sldId id="264" r:id="rId11"/>
    <p:sldId id="285" r:id="rId12"/>
    <p:sldId id="265" r:id="rId13"/>
    <p:sldId id="266" r:id="rId14"/>
    <p:sldId id="267" r:id="rId15"/>
    <p:sldId id="268" r:id="rId16"/>
    <p:sldId id="286" r:id="rId17"/>
    <p:sldId id="279" r:id="rId18"/>
    <p:sldId id="287" r:id="rId19"/>
    <p:sldId id="258" r:id="rId20"/>
    <p:sldId id="269" r:id="rId21"/>
    <p:sldId id="270" r:id="rId22"/>
    <p:sldId id="271" r:id="rId23"/>
    <p:sldId id="281" r:id="rId24"/>
    <p:sldId id="276" r:id="rId25"/>
    <p:sldId id="280" r:id="rId26"/>
    <p:sldId id="272" r:id="rId27"/>
    <p:sldId id="288" r:id="rId28"/>
    <p:sldId id="259" r:id="rId29"/>
    <p:sldId id="273" r:id="rId30"/>
    <p:sldId id="274" r:id="rId31"/>
    <p:sldId id="275" r:id="rId32"/>
    <p:sldId id="277" r:id="rId33"/>
    <p:sldId id="289"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9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91726-FF36-484A-80F7-D4A2BD30CBDE}" type="datetimeFigureOut">
              <a:rPr lang="en-US" smtClean="0"/>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029DB-03F3-4A01-BC25-E7EE09983536}" type="slidenum">
              <a:rPr lang="en-US" smtClean="0"/>
              <a:t>‹#›</a:t>
            </a:fld>
            <a:endParaRPr lang="en-US"/>
          </a:p>
        </p:txBody>
      </p:sp>
    </p:spTree>
    <p:extLst>
      <p:ext uri="{BB962C8B-B14F-4D97-AF65-F5344CB8AC3E}">
        <p14:creationId xmlns:p14="http://schemas.microsoft.com/office/powerpoint/2010/main" val="410811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029DB-03F3-4A01-BC25-E7EE09983536}" type="slidenum">
              <a:rPr lang="en-US" smtClean="0"/>
              <a:t>12</a:t>
            </a:fld>
            <a:endParaRPr lang="en-US"/>
          </a:p>
        </p:txBody>
      </p:sp>
    </p:spTree>
    <p:extLst>
      <p:ext uri="{BB962C8B-B14F-4D97-AF65-F5344CB8AC3E}">
        <p14:creationId xmlns:p14="http://schemas.microsoft.com/office/powerpoint/2010/main" val="395446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029DB-03F3-4A01-BC25-E7EE09983536}" type="slidenum">
              <a:rPr lang="en-US" smtClean="0"/>
              <a:t>32</a:t>
            </a:fld>
            <a:endParaRPr lang="en-US"/>
          </a:p>
        </p:txBody>
      </p:sp>
    </p:spTree>
    <p:extLst>
      <p:ext uri="{BB962C8B-B14F-4D97-AF65-F5344CB8AC3E}">
        <p14:creationId xmlns:p14="http://schemas.microsoft.com/office/powerpoint/2010/main" val="12724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B134B72-DA41-4FE4-8F77-6D98AECA4FD5}"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C172-A071-438E-9FCE-062D8194BD4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34B72-DA41-4FE4-8F77-6D98AECA4FD5}"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34B72-DA41-4FE4-8F77-6D98AECA4FD5}"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34B72-DA41-4FE4-8F77-6D98AECA4FD5}"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B134B72-DA41-4FE4-8F77-6D98AECA4FD5}" type="datetimeFigureOut">
              <a:rPr lang="en-US" smtClean="0"/>
              <a:t>3/17/2017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435C172-A071-438E-9FCE-062D8194BD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134B72-DA41-4FE4-8F77-6D98AECA4FD5}"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134B72-DA41-4FE4-8F77-6D98AECA4FD5}"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134B72-DA41-4FE4-8F77-6D98AECA4FD5}"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34B72-DA41-4FE4-8F77-6D98AECA4FD5}"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5C172-A071-438E-9FCE-062D8194BD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134B72-DA41-4FE4-8F77-6D98AECA4FD5}"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5C172-A071-438E-9FCE-062D8194BD4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B134B72-DA41-4FE4-8F77-6D98AECA4FD5}"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5C172-A071-438E-9FCE-062D8194BD4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B134B72-DA41-4FE4-8F77-6D98AECA4FD5}" type="datetimeFigureOut">
              <a:rPr lang="en-US" smtClean="0"/>
              <a:t>3/17/2017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435C172-A071-438E-9FCE-062D8194BD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Beyond the </a:t>
            </a:r>
            <a:r>
              <a:rPr lang="en-US" dirty="0" smtClean="0"/>
              <a:t>Pool:</a:t>
            </a:r>
            <a:endParaRPr lang="en-US" dirty="0"/>
          </a:p>
        </p:txBody>
      </p:sp>
      <p:sp>
        <p:nvSpPr>
          <p:cNvPr id="3" name="Subtitle 2"/>
          <p:cNvSpPr>
            <a:spLocks noGrp="1"/>
          </p:cNvSpPr>
          <p:nvPr>
            <p:ph type="subTitle" idx="1"/>
          </p:nvPr>
        </p:nvSpPr>
        <p:spPr/>
        <p:txBody>
          <a:bodyPr/>
          <a:lstStyle/>
          <a:p>
            <a:r>
              <a:rPr lang="en-US" dirty="0"/>
              <a:t>What High School Coaches Need to Know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9" y="4419600"/>
            <a:ext cx="2256589" cy="1607820"/>
          </a:xfrm>
          <a:prstGeom prst="rect">
            <a:avLst/>
          </a:prstGeom>
        </p:spPr>
      </p:pic>
    </p:spTree>
    <p:extLst>
      <p:ext uri="{BB962C8B-B14F-4D97-AF65-F5344CB8AC3E}">
        <p14:creationId xmlns:p14="http://schemas.microsoft.com/office/powerpoint/2010/main" val="266092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Pre-season Paperwork</a:t>
            </a:r>
            <a:br>
              <a:rPr lang="en-US" dirty="0" smtClean="0"/>
            </a:br>
            <a:r>
              <a:rPr lang="en-US" dirty="0" smtClean="0"/>
              <a:t>Program Specific</a:t>
            </a:r>
            <a:endParaRPr lang="en-US" dirty="0"/>
          </a:p>
        </p:txBody>
      </p:sp>
      <p:sp>
        <p:nvSpPr>
          <p:cNvPr id="3" name="Content Placeholder 2"/>
          <p:cNvSpPr>
            <a:spLocks noGrp="1"/>
          </p:cNvSpPr>
          <p:nvPr>
            <p:ph sz="half" idx="1"/>
          </p:nvPr>
        </p:nvSpPr>
        <p:spPr/>
        <p:txBody>
          <a:bodyPr>
            <a:normAutofit fontScale="92500"/>
          </a:bodyPr>
          <a:lstStyle/>
          <a:p>
            <a:r>
              <a:rPr lang="en-US" b="1" dirty="0" smtClean="0">
                <a:solidFill>
                  <a:srgbClr val="7030A0"/>
                </a:solidFill>
              </a:rPr>
              <a:t>Team Handbook – PUT IT IN WRITING</a:t>
            </a:r>
          </a:p>
          <a:p>
            <a:pPr lvl="1"/>
            <a:r>
              <a:rPr lang="en-US" b="1" dirty="0" smtClean="0">
                <a:solidFill>
                  <a:schemeClr val="tx2"/>
                </a:solidFill>
              </a:rPr>
              <a:t>Coaching philosophy</a:t>
            </a:r>
          </a:p>
          <a:p>
            <a:pPr lvl="1"/>
            <a:r>
              <a:rPr lang="en-US" b="1" dirty="0" smtClean="0">
                <a:solidFill>
                  <a:srgbClr val="7030A0"/>
                </a:solidFill>
              </a:rPr>
              <a:t>Team rules and regulations</a:t>
            </a:r>
          </a:p>
          <a:p>
            <a:pPr lvl="1"/>
            <a:r>
              <a:rPr lang="en-US" b="1" dirty="0" smtClean="0">
                <a:solidFill>
                  <a:srgbClr val="7030A0"/>
                </a:solidFill>
              </a:rPr>
              <a:t>Coach’s expectations</a:t>
            </a:r>
          </a:p>
          <a:p>
            <a:pPr lvl="1"/>
            <a:r>
              <a:rPr lang="en-US" b="1" dirty="0" smtClean="0">
                <a:solidFill>
                  <a:srgbClr val="7030A0"/>
                </a:solidFill>
              </a:rPr>
              <a:t>Tryout Criteria</a:t>
            </a:r>
          </a:p>
          <a:p>
            <a:pPr lvl="1"/>
            <a:r>
              <a:rPr lang="en-US" b="1" dirty="0" smtClean="0">
                <a:solidFill>
                  <a:srgbClr val="7030A0"/>
                </a:solidFill>
              </a:rPr>
              <a:t>Lettering Policy</a:t>
            </a:r>
          </a:p>
          <a:p>
            <a:pPr lvl="1"/>
            <a:r>
              <a:rPr lang="en-US" b="1" dirty="0" smtClean="0">
                <a:solidFill>
                  <a:srgbClr val="7030A0"/>
                </a:solidFill>
              </a:rPr>
              <a:t>Attendance Policy</a:t>
            </a:r>
          </a:p>
          <a:p>
            <a:pPr lvl="1"/>
            <a:r>
              <a:rPr lang="en-US" b="1" dirty="0" smtClean="0">
                <a:solidFill>
                  <a:srgbClr val="7030A0"/>
                </a:solidFill>
              </a:rPr>
              <a:t>Practice and Meet Schedules</a:t>
            </a:r>
          </a:p>
          <a:p>
            <a:pPr lvl="1"/>
            <a:r>
              <a:rPr lang="en-US" b="1" dirty="0" smtClean="0">
                <a:solidFill>
                  <a:schemeClr val="tx2"/>
                </a:solidFill>
              </a:rPr>
              <a:t>Booster Club Responsibilities</a:t>
            </a:r>
          </a:p>
          <a:p>
            <a:pPr marL="365760" lvl="1" indent="0">
              <a:buNone/>
            </a:pPr>
            <a:endParaRPr lang="en-US" b="1" dirty="0">
              <a:solidFill>
                <a:schemeClr val="tx2"/>
              </a:solidFill>
            </a:endParaRPr>
          </a:p>
        </p:txBody>
      </p:sp>
      <p:sp>
        <p:nvSpPr>
          <p:cNvPr id="4" name="Content Placeholder 3"/>
          <p:cNvSpPr>
            <a:spLocks noGrp="1"/>
          </p:cNvSpPr>
          <p:nvPr>
            <p:ph sz="half" idx="2"/>
          </p:nvPr>
        </p:nvSpPr>
        <p:spPr/>
        <p:txBody>
          <a:bodyPr>
            <a:normAutofit fontScale="92500"/>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3143250" cy="328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22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Self-directed Assignment #2</a:t>
            </a:r>
            <a:endParaRPr lang="en-US" dirty="0"/>
          </a:p>
        </p:txBody>
      </p:sp>
      <p:sp>
        <p:nvSpPr>
          <p:cNvPr id="3" name="Content Placeholder 2"/>
          <p:cNvSpPr>
            <a:spLocks noGrp="1"/>
          </p:cNvSpPr>
          <p:nvPr>
            <p:ph sz="half" idx="1"/>
          </p:nvPr>
        </p:nvSpPr>
        <p:spPr/>
        <p:txBody>
          <a:bodyPr/>
          <a:lstStyle/>
          <a:p>
            <a:r>
              <a:rPr lang="en-US" dirty="0" smtClean="0"/>
              <a:t>Create a list of items to include in a Team Handbook.  </a:t>
            </a:r>
          </a:p>
          <a:p>
            <a:r>
              <a:rPr lang="en-US" dirty="0" smtClean="0"/>
              <a:t>As you proceed through this presentation, add to your list of items to be included.</a:t>
            </a:r>
            <a:endParaRPr lang="en-US" dirty="0"/>
          </a:p>
        </p:txBody>
      </p:sp>
      <p:pic>
        <p:nvPicPr>
          <p:cNvPr id="1026" name="Picture 2" descr="C:\Users\Owner\AppData\Local\Microsoft\Windows\INetCache\IE\CIOZFVB3\notepad-9454_960_720[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01109"/>
            <a:ext cx="4038600" cy="392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3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Pre-season Tasks </a:t>
            </a:r>
            <a:br>
              <a:rPr lang="en-US" dirty="0" smtClean="0"/>
            </a:br>
            <a:r>
              <a:rPr lang="en-US" dirty="0" smtClean="0"/>
              <a:t>Equipment, Uniforms and Technology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Learn the meet and entry software</a:t>
            </a:r>
          </a:p>
          <a:p>
            <a:r>
              <a:rPr lang="en-US" dirty="0" smtClean="0"/>
              <a:t>Learn how to set up the timing system and check to make sure it is operational</a:t>
            </a:r>
          </a:p>
          <a:p>
            <a:r>
              <a:rPr lang="en-US" dirty="0" smtClean="0"/>
              <a:t>Check stopwatches and replace batteries as needed</a:t>
            </a:r>
          </a:p>
          <a:p>
            <a:r>
              <a:rPr lang="en-US" dirty="0" smtClean="0"/>
              <a:t>Inventory equipment and uniforms</a:t>
            </a:r>
          </a:p>
          <a:p>
            <a:r>
              <a:rPr lang="en-US" dirty="0"/>
              <a:t>Order new equipment and uniforms as needed</a:t>
            </a:r>
          </a:p>
          <a:p>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Update or create a team website</a:t>
            </a:r>
            <a:endParaRPr lang="en-US" dirty="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962400"/>
            <a:ext cx="20097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7" y="4234001"/>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3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Pre-season Tasks</a:t>
            </a:r>
            <a:br>
              <a:rPr lang="en-US" dirty="0" smtClean="0"/>
            </a:br>
            <a:r>
              <a:rPr lang="en-US" dirty="0" smtClean="0"/>
              <a:t>Staff, Officials, and Team Leaders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Secure </a:t>
            </a:r>
            <a:r>
              <a:rPr lang="en-US" dirty="0"/>
              <a:t>your coaching staff and provide any training </a:t>
            </a:r>
            <a:r>
              <a:rPr lang="en-US" dirty="0" smtClean="0"/>
              <a:t>needed</a:t>
            </a:r>
          </a:p>
          <a:p>
            <a:r>
              <a:rPr lang="en-US" dirty="0" smtClean="0"/>
              <a:t>Schedule officials for home meets (you might need to update them on rules changes for the year)</a:t>
            </a:r>
            <a:endParaRPr lang="en-US" dirty="0"/>
          </a:p>
          <a:p>
            <a:r>
              <a:rPr lang="en-US" dirty="0" smtClean="0"/>
              <a:t>Meet with the leaders of team and provide leadership training as needed</a:t>
            </a:r>
          </a:p>
          <a:p>
            <a:r>
              <a:rPr lang="en-US" dirty="0" smtClean="0"/>
              <a:t>Select team managers and provided necessary training</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505200"/>
            <a:ext cx="3872429"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75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Pre-season Tasks</a:t>
            </a:r>
            <a:br>
              <a:rPr lang="en-US" dirty="0" smtClean="0"/>
            </a:br>
            <a:r>
              <a:rPr lang="en-US" dirty="0" smtClean="0"/>
              <a:t>Rules and Regulations</a:t>
            </a:r>
            <a:endParaRPr lang="en-US" dirty="0"/>
          </a:p>
        </p:txBody>
      </p:sp>
      <p:sp>
        <p:nvSpPr>
          <p:cNvPr id="3" name="Content Placeholder 2"/>
          <p:cNvSpPr>
            <a:spLocks noGrp="1"/>
          </p:cNvSpPr>
          <p:nvPr>
            <p:ph sz="half" idx="1"/>
          </p:nvPr>
        </p:nvSpPr>
        <p:spPr/>
        <p:txBody>
          <a:bodyPr/>
          <a:lstStyle/>
          <a:p>
            <a:r>
              <a:rPr lang="en-US" dirty="0" smtClean="0"/>
              <a:t>Obtain a NFHS rulebook and read it</a:t>
            </a:r>
          </a:p>
          <a:p>
            <a:r>
              <a:rPr lang="en-US" dirty="0" smtClean="0"/>
              <a:t>Become familiar with the specific regulations of your State Association concerning numbers of meets, state meet entries, state meet qualifications, etc.  </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594" y="2286000"/>
            <a:ext cx="3263931" cy="326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55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Pre-season Tasks</a:t>
            </a:r>
            <a:br>
              <a:rPr lang="en-US" dirty="0" smtClean="0"/>
            </a:br>
            <a:r>
              <a:rPr lang="en-US" dirty="0" smtClean="0"/>
              <a:t>Parent/Athlete Meeting</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Schedule a meeting with the parents, swimmers and divers prior to the season.  </a:t>
            </a:r>
          </a:p>
          <a:p>
            <a:r>
              <a:rPr lang="en-US" dirty="0" smtClean="0"/>
              <a:t>Discuss the Team Handbook, if you prepare one.</a:t>
            </a:r>
          </a:p>
          <a:p>
            <a:r>
              <a:rPr lang="en-US" dirty="0" smtClean="0"/>
              <a:t>Discuss expectations concerning attendance, sportsmanship, academics, the lettering policy, the requirements to make the team, practice and meet schedules, ways for parents to help, booster club responsibilities, district and school forms (including physicals)</a:t>
            </a:r>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2004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812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Self-directed Assignment #3</a:t>
            </a:r>
            <a:endParaRPr lang="en-US" dirty="0"/>
          </a:p>
        </p:txBody>
      </p:sp>
      <p:sp>
        <p:nvSpPr>
          <p:cNvPr id="6" name="Content Placeholder 5"/>
          <p:cNvSpPr>
            <a:spLocks noGrp="1"/>
          </p:cNvSpPr>
          <p:nvPr>
            <p:ph idx="1"/>
          </p:nvPr>
        </p:nvSpPr>
        <p:spPr/>
        <p:txBody>
          <a:bodyPr/>
          <a:lstStyle/>
          <a:p>
            <a:r>
              <a:rPr lang="en-US" dirty="0" smtClean="0"/>
              <a:t>Gather the materials necessary for a pre-season meeting with parents and athletes.</a:t>
            </a:r>
          </a:p>
          <a:p>
            <a:endParaRPr lang="en-US" dirty="0" smtClean="0"/>
          </a:p>
          <a:p>
            <a:r>
              <a:rPr lang="en-US" dirty="0" smtClean="0"/>
              <a:t>Determine how you will present the material.  </a:t>
            </a:r>
            <a:endParaRPr lang="en-US" dirty="0"/>
          </a:p>
        </p:txBody>
      </p:sp>
    </p:spTree>
    <p:extLst>
      <p:ext uri="{BB962C8B-B14F-4D97-AF65-F5344CB8AC3E}">
        <p14:creationId xmlns:p14="http://schemas.microsoft.com/office/powerpoint/2010/main" val="289223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Season Planning</a:t>
            </a:r>
            <a:endParaRPr lang="en-US" dirty="0"/>
          </a:p>
        </p:txBody>
      </p:sp>
      <p:sp>
        <p:nvSpPr>
          <p:cNvPr id="3" name="Content Placeholder 2"/>
          <p:cNvSpPr>
            <a:spLocks noGrp="1"/>
          </p:cNvSpPr>
          <p:nvPr>
            <p:ph sz="half" idx="1"/>
          </p:nvPr>
        </p:nvSpPr>
        <p:spPr/>
        <p:txBody>
          <a:bodyPr/>
          <a:lstStyle/>
          <a:p>
            <a:r>
              <a:rPr lang="en-US" dirty="0" smtClean="0"/>
              <a:t>Prepare a season plan for all aspects of training: </a:t>
            </a:r>
            <a:r>
              <a:rPr lang="en-US" dirty="0" err="1" smtClean="0"/>
              <a:t>dryland</a:t>
            </a:r>
            <a:r>
              <a:rPr lang="en-US" dirty="0" smtClean="0"/>
              <a:t>/weights program, training, goal setting and psychological training, and a teambuilding program.</a:t>
            </a:r>
            <a:endParaRPr lang="en-US" dirty="0"/>
          </a:p>
        </p:txBody>
      </p:sp>
      <p:sp>
        <p:nvSpPr>
          <p:cNvPr id="4" name="Content Placeholder 3"/>
          <p:cNvSpPr>
            <a:spLocks noGrp="1"/>
          </p:cNvSpPr>
          <p:nvPr>
            <p:ph sz="half" idx="2"/>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067175" cy="300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648200"/>
            <a:ext cx="25431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586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Self-directed Assignment #4</a:t>
            </a:r>
            <a:endParaRPr lang="en-US" dirty="0"/>
          </a:p>
        </p:txBody>
      </p:sp>
      <p:sp>
        <p:nvSpPr>
          <p:cNvPr id="6" name="Content Placeholder 5"/>
          <p:cNvSpPr>
            <a:spLocks noGrp="1"/>
          </p:cNvSpPr>
          <p:nvPr>
            <p:ph idx="1"/>
          </p:nvPr>
        </p:nvSpPr>
        <p:spPr/>
        <p:txBody>
          <a:bodyPr/>
          <a:lstStyle/>
          <a:p>
            <a:r>
              <a:rPr lang="en-US" dirty="0" smtClean="0"/>
              <a:t>Create a Season Plan </a:t>
            </a:r>
            <a:endParaRPr lang="en-US" dirty="0"/>
          </a:p>
          <a:p>
            <a:endParaRPr lang="en-US" dirty="0" smtClean="0"/>
          </a:p>
          <a:p>
            <a:r>
              <a:rPr lang="en-US" dirty="0" smtClean="0"/>
              <a:t>Include all aspects of the program</a:t>
            </a:r>
            <a:endParaRPr lang="en-US" dirty="0"/>
          </a:p>
        </p:txBody>
      </p:sp>
    </p:spTree>
    <p:extLst>
      <p:ext uri="{BB962C8B-B14F-4D97-AF65-F5344CB8AC3E}">
        <p14:creationId xmlns:p14="http://schemas.microsoft.com/office/powerpoint/2010/main" val="400319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pPr algn="ctr"/>
            <a:r>
              <a:rPr lang="en-US" dirty="0" smtClean="0"/>
              <a:t>In-season </a:t>
            </a:r>
            <a:endParaRPr lang="en-US" dirty="0"/>
          </a:p>
        </p:txBody>
      </p:sp>
    </p:spTree>
    <p:extLst>
      <p:ext uri="{BB962C8B-B14F-4D97-AF65-F5344CB8AC3E}">
        <p14:creationId xmlns:p14="http://schemas.microsoft.com/office/powerpoint/2010/main" val="404369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to Coaching High School?</a:t>
            </a:r>
            <a:endParaRPr lang="en-US" dirty="0"/>
          </a:p>
        </p:txBody>
      </p:sp>
      <p:sp>
        <p:nvSpPr>
          <p:cNvPr id="3" name="Content Placeholder 2"/>
          <p:cNvSpPr>
            <a:spLocks noGrp="1"/>
          </p:cNvSpPr>
          <p:nvPr>
            <p:ph idx="1"/>
          </p:nvPr>
        </p:nvSpPr>
        <p:spPr/>
        <p:txBody>
          <a:bodyPr/>
          <a:lstStyle/>
          <a:p>
            <a:r>
              <a:rPr lang="en-US" dirty="0" smtClean="0"/>
              <a:t>Coaching high school an entirely different list of expectations from coaching a club team or a summer </a:t>
            </a:r>
            <a:r>
              <a:rPr lang="en-US" smtClean="0"/>
              <a:t>league team.</a:t>
            </a:r>
            <a:endParaRPr lang="en-US" dirty="0" smtClean="0"/>
          </a:p>
          <a:p>
            <a:endParaRPr lang="en-US" dirty="0"/>
          </a:p>
          <a:p>
            <a:endParaRPr lang="en-US" dirty="0" smtClean="0"/>
          </a:p>
          <a:p>
            <a:r>
              <a:rPr lang="en-US" dirty="0" smtClean="0"/>
              <a:t>The information presented in this presentation will guide you through the many tasks that await you as a high school coach.</a:t>
            </a:r>
          </a:p>
          <a:p>
            <a:endParaRPr lang="en-US" dirty="0"/>
          </a:p>
          <a:p>
            <a:r>
              <a:rPr lang="en-US" dirty="0" smtClean="0"/>
              <a:t>Don’t become overwhelmed.  Don’t be anxious.  Relax and enjoy the experience.  Coaching high school can be one of the most rewarding experiences you can have.</a:t>
            </a:r>
            <a:endParaRPr lang="en-US" dirty="0"/>
          </a:p>
        </p:txBody>
      </p:sp>
    </p:spTree>
    <p:extLst>
      <p:ext uri="{BB962C8B-B14F-4D97-AF65-F5344CB8AC3E}">
        <p14:creationId xmlns:p14="http://schemas.microsoft.com/office/powerpoint/2010/main" val="65355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In-season Paperwork</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Daily attendance, if your policy requires such</a:t>
            </a:r>
          </a:p>
          <a:p>
            <a:r>
              <a:rPr lang="en-US" dirty="0" smtClean="0"/>
              <a:t>Dismissal from class e-mails</a:t>
            </a:r>
          </a:p>
          <a:p>
            <a:r>
              <a:rPr lang="en-US" dirty="0" smtClean="0"/>
              <a:t>Announcements for meet results, team accomplishments, etc.</a:t>
            </a:r>
          </a:p>
          <a:p>
            <a:r>
              <a:rPr lang="en-US" dirty="0" smtClean="0"/>
              <a:t>Meet entries</a:t>
            </a:r>
          </a:p>
          <a:p>
            <a:r>
              <a:rPr lang="en-US" dirty="0" smtClean="0"/>
              <a:t>Meet information for home meets</a:t>
            </a:r>
          </a:p>
        </p:txBody>
      </p:sp>
      <p:sp>
        <p:nvSpPr>
          <p:cNvPr id="6" name="Content Placeholder 5"/>
          <p:cNvSpPr>
            <a:spLocks noGrp="1"/>
          </p:cNvSpPr>
          <p:nvPr>
            <p:ph sz="half" idx="2"/>
          </p:nvPr>
        </p:nvSpPr>
        <p:spPr/>
        <p:txBody>
          <a:bodyPr>
            <a:normAutofit fontScale="92500" lnSpcReduction="20000"/>
          </a:bodyPr>
          <a:lstStyle/>
          <a:p>
            <a:r>
              <a:rPr lang="en-US" dirty="0" smtClean="0"/>
              <a:t>Heat sheets for home meets and other meet reports</a:t>
            </a:r>
          </a:p>
          <a:p>
            <a:r>
              <a:rPr lang="en-US" dirty="0" smtClean="0"/>
              <a:t>Team roster, once determined</a:t>
            </a:r>
          </a:p>
          <a:p>
            <a:r>
              <a:rPr lang="en-US" dirty="0" smtClean="0"/>
              <a:t>Order forms</a:t>
            </a:r>
          </a:p>
          <a:p>
            <a:r>
              <a:rPr lang="en-US" dirty="0" smtClean="0"/>
              <a:t>Maintain records dealing with meet results, school records, lettering </a:t>
            </a:r>
          </a:p>
          <a:p>
            <a:r>
              <a:rPr lang="en-US" dirty="0" smtClean="0"/>
              <a:t>Obtain USA Swimming sanctions for championship meets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48200"/>
            <a:ext cx="2286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734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In-season Tasks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Confirm transportation schedule</a:t>
            </a:r>
          </a:p>
          <a:p>
            <a:r>
              <a:rPr lang="en-US" dirty="0" smtClean="0"/>
              <a:t>Communicate daily with your staff and provide training as needed</a:t>
            </a:r>
          </a:p>
          <a:p>
            <a:r>
              <a:rPr lang="en-US" dirty="0" smtClean="0"/>
              <a:t>Communicate with team managers on a daily basis about their responsibilities</a:t>
            </a:r>
          </a:p>
          <a:p>
            <a:r>
              <a:rPr lang="en-US" dirty="0" smtClean="0"/>
              <a:t>Prepare meet entries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Set up pool equipment to host meets</a:t>
            </a:r>
          </a:p>
          <a:p>
            <a:r>
              <a:rPr lang="en-US" dirty="0" smtClean="0"/>
              <a:t>Maintain equipment</a:t>
            </a:r>
          </a:p>
          <a:p>
            <a:r>
              <a:rPr lang="en-US" dirty="0" smtClean="0"/>
              <a:t>Confirm schedule for officials</a:t>
            </a:r>
          </a:p>
          <a:p>
            <a:r>
              <a:rPr lang="en-US" dirty="0" smtClean="0"/>
              <a:t>Maintain communication with the parent booster club</a:t>
            </a:r>
          </a:p>
          <a:p>
            <a:r>
              <a:rPr lang="en-US" dirty="0" smtClean="0"/>
              <a:t>Train officials to run the timing system.</a:t>
            </a:r>
          </a:p>
          <a:p>
            <a:endParaRPr lang="en-US" dirty="0"/>
          </a:p>
        </p:txBody>
      </p:sp>
    </p:spTree>
    <p:extLst>
      <p:ext uri="{BB962C8B-B14F-4D97-AF65-F5344CB8AC3E}">
        <p14:creationId xmlns:p14="http://schemas.microsoft.com/office/powerpoint/2010/main" val="385200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 Few Notes </a:t>
            </a:r>
            <a:r>
              <a:rPr lang="en-US" dirty="0"/>
              <a:t>A</a:t>
            </a:r>
            <a:r>
              <a:rPr lang="en-US" dirty="0" smtClean="0"/>
              <a:t>bout </a:t>
            </a:r>
            <a:r>
              <a:rPr lang="en-US" dirty="0"/>
              <a:t>I</a:t>
            </a:r>
            <a:r>
              <a:rPr lang="en-US" dirty="0" smtClean="0"/>
              <a:t>n-season Communication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Establish and maintain good communication with the divers and your diving coach.  </a:t>
            </a:r>
          </a:p>
          <a:p>
            <a:r>
              <a:rPr lang="en-US" dirty="0" smtClean="0"/>
              <a:t>Establish and maintain good communication with your parent booster club. </a:t>
            </a:r>
          </a:p>
          <a:p>
            <a:r>
              <a:rPr lang="en-US" dirty="0" smtClean="0"/>
              <a:t>Keep your Athletic Director and his Administrative Assistant informed about what is happening with your program.</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8" y="2667000"/>
            <a:ext cx="41306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651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4">
                    <a:lumMod val="95000"/>
                    <a:lumOff val="5000"/>
                  </a:schemeClr>
                </a:solidFill>
              </a:rPr>
              <a:t>An Important Tip</a:t>
            </a:r>
            <a:endParaRPr lang="en-US" dirty="0">
              <a:solidFill>
                <a:schemeClr val="accent4">
                  <a:lumMod val="95000"/>
                  <a:lumOff val="5000"/>
                </a:schemeClr>
              </a:solidFill>
            </a:endParaRPr>
          </a:p>
        </p:txBody>
      </p:sp>
      <p:sp>
        <p:nvSpPr>
          <p:cNvPr id="6" name="Content Placeholder 5"/>
          <p:cNvSpPr>
            <a:spLocks noGrp="1"/>
          </p:cNvSpPr>
          <p:nvPr>
            <p:ph idx="1"/>
          </p:nvPr>
        </p:nvSpPr>
        <p:spPr/>
        <p:txBody>
          <a:bodyPr>
            <a:normAutofit/>
          </a:bodyPr>
          <a:lstStyle/>
          <a:p>
            <a:r>
              <a:rPr lang="en-US" sz="3600" dirty="0" smtClean="0"/>
              <a:t>Develop a good relationship and keep good lines of communication open with other coaches and sponsors in your school</a:t>
            </a:r>
            <a:r>
              <a:rPr lang="en-US" sz="3600" smtClean="0"/>
              <a:t>.  </a:t>
            </a:r>
          </a:p>
          <a:p>
            <a:r>
              <a:rPr lang="en-US" sz="3600" smtClean="0"/>
              <a:t>Be </a:t>
            </a:r>
            <a:r>
              <a:rPr lang="en-US" sz="3600" dirty="0" smtClean="0"/>
              <a:t>flexible with </a:t>
            </a:r>
            <a:r>
              <a:rPr lang="en-US" sz="3600" smtClean="0"/>
              <a:t>student expectations.</a:t>
            </a:r>
            <a:endParaRPr lang="en-US" sz="3600"/>
          </a:p>
        </p:txBody>
      </p:sp>
    </p:spTree>
    <p:extLst>
      <p:ext uri="{BB962C8B-B14F-4D97-AF65-F5344CB8AC3E}">
        <p14:creationId xmlns:p14="http://schemas.microsoft.com/office/powerpoint/2010/main" val="113174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a:t>Make the Administrative Assistant </a:t>
            </a:r>
            <a:r>
              <a:rPr lang="en-US" dirty="0" smtClean="0"/>
              <a:t>and Custodians your friends.  </a:t>
            </a:r>
            <a:r>
              <a:rPr lang="en-US" dirty="0"/>
              <a:t>Treat </a:t>
            </a:r>
            <a:r>
              <a:rPr lang="en-US" dirty="0" smtClean="0"/>
              <a:t>them as equals.  </a:t>
            </a:r>
            <a:r>
              <a:rPr lang="en-US" dirty="0"/>
              <a:t>It pays off.</a:t>
            </a:r>
          </a:p>
          <a:p>
            <a:r>
              <a:rPr lang="en-US" dirty="0"/>
              <a:t>Establish good communication with the person in charge of student recognition and student announcements.</a:t>
            </a:r>
          </a:p>
          <a:p>
            <a:pPr marL="0" indent="0">
              <a:buNone/>
            </a:pPr>
            <a:endParaRPr lang="en-US" dirty="0"/>
          </a:p>
          <a:p>
            <a:endParaRPr lang="en-US" dirty="0"/>
          </a:p>
        </p:txBody>
      </p:sp>
      <p:sp>
        <p:nvSpPr>
          <p:cNvPr id="4" name="Content Placeholder 3"/>
          <p:cNvSpPr>
            <a:spLocks noGrp="1"/>
          </p:cNvSpPr>
          <p:nvPr>
            <p:ph sz="half" idx="2"/>
          </p:nvPr>
        </p:nvSpPr>
        <p:spPr/>
        <p:txBody>
          <a:bodyPr>
            <a:normAutofit/>
          </a:bodyPr>
          <a:lstStyle/>
          <a:p>
            <a:r>
              <a:rPr lang="en-US" dirty="0"/>
              <a:t>Know the office staff </a:t>
            </a:r>
            <a:r>
              <a:rPr lang="en-US" smtClean="0"/>
              <a:t>and  custodians by </a:t>
            </a:r>
            <a:r>
              <a:rPr lang="en-US" dirty="0"/>
              <a:t>name.  They can be a great help to you throughout the </a:t>
            </a:r>
            <a:r>
              <a:rPr lang="en-US" dirty="0" smtClean="0"/>
              <a:t>season.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33337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9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95000"/>
                    <a:lumOff val="5000"/>
                  </a:schemeClr>
                </a:solidFill>
              </a:rPr>
              <a:t>The College Recruitment Process </a:t>
            </a:r>
            <a:endParaRPr lang="en-US" dirty="0">
              <a:solidFill>
                <a:schemeClr val="accent4">
                  <a:lumMod val="95000"/>
                  <a:lumOff val="5000"/>
                </a:schemeClr>
              </a:solidFill>
            </a:endParaRPr>
          </a:p>
        </p:txBody>
      </p:sp>
      <p:sp>
        <p:nvSpPr>
          <p:cNvPr id="3" name="Content Placeholder 2"/>
          <p:cNvSpPr>
            <a:spLocks noGrp="1"/>
          </p:cNvSpPr>
          <p:nvPr>
            <p:ph idx="1"/>
          </p:nvPr>
        </p:nvSpPr>
        <p:spPr/>
        <p:txBody>
          <a:bodyPr>
            <a:normAutofit fontScale="92500"/>
          </a:bodyPr>
          <a:lstStyle/>
          <a:p>
            <a:r>
              <a:rPr lang="en-US" sz="4000" dirty="0" smtClean="0"/>
              <a:t>Meet with appropriate swimmers and their parents concerning the college recruitment process</a:t>
            </a:r>
          </a:p>
          <a:p>
            <a:r>
              <a:rPr lang="en-US" sz="4000" dirty="0" smtClean="0"/>
              <a:t>Write e-mails or letters to college coaches, when appropriate</a:t>
            </a:r>
          </a:p>
          <a:p>
            <a:r>
              <a:rPr lang="en-US" sz="4000" dirty="0" smtClean="0"/>
              <a:t>Be knowledgeable about the Clearing House and NCAA rules and regulations</a:t>
            </a:r>
            <a:endParaRPr lang="en-US" sz="4000" dirty="0"/>
          </a:p>
        </p:txBody>
      </p:sp>
    </p:spTree>
    <p:extLst>
      <p:ext uri="{BB962C8B-B14F-4D97-AF65-F5344CB8AC3E}">
        <p14:creationId xmlns:p14="http://schemas.microsoft.com/office/powerpoint/2010/main" val="51988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Hosting a High </a:t>
            </a:r>
            <a:r>
              <a:rPr lang="en-US" dirty="0"/>
              <a:t>S</a:t>
            </a:r>
            <a:r>
              <a:rPr lang="en-US" dirty="0" smtClean="0"/>
              <a:t>chool </a:t>
            </a:r>
            <a:r>
              <a:rPr lang="en-US" dirty="0"/>
              <a:t>M</a:t>
            </a:r>
            <a:r>
              <a:rPr lang="en-US" dirty="0" smtClean="0"/>
              <a:t>eet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Learn how to set up the timing system.  </a:t>
            </a:r>
          </a:p>
          <a:p>
            <a:r>
              <a:rPr lang="en-US" dirty="0" smtClean="0"/>
              <a:t>Test the system before the first meet.</a:t>
            </a:r>
          </a:p>
          <a:p>
            <a:r>
              <a:rPr lang="en-US" dirty="0" smtClean="0"/>
              <a:t>Teach your managers and/or swimmers how to set up and take down the equipment.</a:t>
            </a:r>
          </a:p>
          <a:p>
            <a:r>
              <a:rPr lang="en-US" dirty="0" smtClean="0"/>
              <a:t>Assign tasks to various groups of swimmers.</a:t>
            </a:r>
          </a:p>
          <a:p>
            <a:pPr lvl="1"/>
            <a:r>
              <a:rPr lang="en-US" dirty="0" smtClean="0"/>
              <a:t>Example:  Juniors and Seniors – timing system   Freshmen and Sophomores – chairs  </a:t>
            </a:r>
          </a:p>
        </p:txBody>
      </p:sp>
      <p:sp>
        <p:nvSpPr>
          <p:cNvPr id="4" name="Content Placeholder 3"/>
          <p:cNvSpPr>
            <a:spLocks noGrp="1"/>
          </p:cNvSpPr>
          <p:nvPr>
            <p:ph sz="half" idx="2"/>
          </p:nvPr>
        </p:nvSpPr>
        <p:spPr/>
        <p:txBody>
          <a:bodyPr>
            <a:normAutofit fontScale="92500" lnSpcReduction="20000"/>
          </a:bodyPr>
          <a:lstStyle/>
          <a:p>
            <a:r>
              <a:rPr lang="en-US" dirty="0" smtClean="0"/>
              <a:t>Train your managers how to run the software to hold your meet.  If an official is late or absent a manager can assist.  </a:t>
            </a:r>
          </a:p>
          <a:p>
            <a:r>
              <a:rPr lang="en-US" dirty="0" smtClean="0"/>
              <a:t>Allow plenty of time to set up the pool area for meets.  </a:t>
            </a:r>
          </a:p>
          <a:p>
            <a:r>
              <a:rPr lang="en-US" dirty="0" smtClean="0"/>
              <a:t>You might arrange for cheerleaders or National Honor Society members to serve as timers for the meet.  </a:t>
            </a:r>
            <a:endParaRPr lang="en-US" dirty="0"/>
          </a:p>
        </p:txBody>
      </p:sp>
    </p:spTree>
    <p:extLst>
      <p:ext uri="{BB962C8B-B14F-4D97-AF65-F5344CB8AC3E}">
        <p14:creationId xmlns:p14="http://schemas.microsoft.com/office/powerpoint/2010/main" val="1661402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Self-directed Assignment # 5</a:t>
            </a:r>
            <a:endParaRPr lang="en-US" dirty="0"/>
          </a:p>
        </p:txBody>
      </p:sp>
      <p:sp>
        <p:nvSpPr>
          <p:cNvPr id="6" name="Content Placeholder 5"/>
          <p:cNvSpPr>
            <a:spLocks noGrp="1"/>
          </p:cNvSpPr>
          <p:nvPr>
            <p:ph idx="1"/>
          </p:nvPr>
        </p:nvSpPr>
        <p:spPr/>
        <p:txBody>
          <a:bodyPr/>
          <a:lstStyle/>
          <a:p>
            <a:r>
              <a:rPr lang="en-US" dirty="0" smtClean="0"/>
              <a:t>Create a list of things to do in order to host your home swimming meets.    </a:t>
            </a:r>
          </a:p>
          <a:p>
            <a:endParaRPr lang="en-US" dirty="0"/>
          </a:p>
          <a:p>
            <a:r>
              <a:rPr lang="en-US" dirty="0" smtClean="0"/>
              <a:t>Make the list clear enough that anyone could pick it up and use it to set up a meet.</a:t>
            </a:r>
          </a:p>
        </p:txBody>
      </p:sp>
    </p:spTree>
    <p:extLst>
      <p:ext uri="{BB962C8B-B14F-4D97-AF65-F5344CB8AC3E}">
        <p14:creationId xmlns:p14="http://schemas.microsoft.com/office/powerpoint/2010/main" val="224040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pPr algn="ctr"/>
            <a:r>
              <a:rPr lang="en-US" dirty="0" smtClean="0"/>
              <a:t>Post-season</a:t>
            </a:r>
            <a:endParaRPr lang="en-US" dirty="0"/>
          </a:p>
        </p:txBody>
      </p:sp>
    </p:spTree>
    <p:extLst>
      <p:ext uri="{BB962C8B-B14F-4D97-AF65-F5344CB8AC3E}">
        <p14:creationId xmlns:p14="http://schemas.microsoft.com/office/powerpoint/2010/main" val="144302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Post-Season Paperwork	</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List of names who earned athletic letters to AD or AD’s secretary</a:t>
            </a:r>
          </a:p>
          <a:p>
            <a:r>
              <a:rPr lang="en-US" dirty="0" smtClean="0"/>
              <a:t>Banquet program</a:t>
            </a:r>
          </a:p>
          <a:p>
            <a:r>
              <a:rPr lang="en-US" dirty="0" smtClean="0"/>
              <a:t>NISCA Power Points application</a:t>
            </a:r>
          </a:p>
          <a:p>
            <a:r>
              <a:rPr lang="en-US" dirty="0" smtClean="0"/>
              <a:t>NISCA Swimming and Diving All-America applications</a:t>
            </a:r>
          </a:p>
          <a:p>
            <a:r>
              <a:rPr lang="en-US" dirty="0" smtClean="0"/>
              <a:t>NISCA Scholar Team application</a:t>
            </a:r>
          </a:p>
          <a:p>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NISCA Academic All-America applications</a:t>
            </a:r>
          </a:p>
          <a:p>
            <a:r>
              <a:rPr lang="en-US" dirty="0" smtClean="0"/>
              <a:t>Prepare season summary including All-State, All-Conference, All-America swimmers and divers for AD</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958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17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At the end of this presentation you should be able to:</a:t>
            </a:r>
            <a:endParaRPr lang="en-US" dirty="0"/>
          </a:p>
        </p:txBody>
      </p:sp>
      <p:sp>
        <p:nvSpPr>
          <p:cNvPr id="3" name="Content Placeholder 2"/>
          <p:cNvSpPr>
            <a:spLocks noGrp="1"/>
          </p:cNvSpPr>
          <p:nvPr>
            <p:ph idx="1"/>
          </p:nvPr>
        </p:nvSpPr>
        <p:spPr/>
        <p:txBody>
          <a:bodyPr/>
          <a:lstStyle/>
          <a:p>
            <a:r>
              <a:rPr lang="en-US" dirty="0" smtClean="0"/>
              <a:t>Identify state and school requirements</a:t>
            </a:r>
          </a:p>
          <a:p>
            <a:r>
              <a:rPr lang="en-US" dirty="0" smtClean="0"/>
              <a:t>Organize yourself to handle all of the tasks to be completed</a:t>
            </a:r>
          </a:p>
          <a:p>
            <a:r>
              <a:rPr lang="en-US" dirty="0" smtClean="0"/>
              <a:t>Create a framework for a Team Handbook</a:t>
            </a:r>
          </a:p>
          <a:p>
            <a:r>
              <a:rPr lang="en-US" dirty="0" smtClean="0"/>
              <a:t>Determine what training you may need to provide for team leaders, assistant coaches, and managers</a:t>
            </a:r>
          </a:p>
          <a:p>
            <a:r>
              <a:rPr lang="en-US" dirty="0" smtClean="0"/>
              <a:t>Prepare for a Parent/Athlete pre-season meeting</a:t>
            </a:r>
          </a:p>
          <a:p>
            <a:r>
              <a:rPr lang="en-US" dirty="0" smtClean="0"/>
              <a:t>Create a plan for the season</a:t>
            </a:r>
          </a:p>
          <a:p>
            <a:r>
              <a:rPr lang="en-US" dirty="0" smtClean="0"/>
              <a:t>Create evaluation materials to evaluate your season and yourself</a:t>
            </a:r>
            <a:endParaRPr lang="en-US" dirty="0"/>
          </a:p>
        </p:txBody>
      </p:sp>
    </p:spTree>
    <p:extLst>
      <p:ext uri="{BB962C8B-B14F-4D97-AF65-F5344CB8AC3E}">
        <p14:creationId xmlns:p14="http://schemas.microsoft.com/office/powerpoint/2010/main" val="4285535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Post-Season Tasks</a:t>
            </a:r>
            <a:endParaRPr lang="en-US" dirty="0"/>
          </a:p>
        </p:txBody>
      </p:sp>
      <p:sp>
        <p:nvSpPr>
          <p:cNvPr id="3" name="Content Placeholder 2"/>
          <p:cNvSpPr>
            <a:spLocks noGrp="1"/>
          </p:cNvSpPr>
          <p:nvPr>
            <p:ph idx="1"/>
          </p:nvPr>
        </p:nvSpPr>
        <p:spPr/>
        <p:txBody>
          <a:bodyPr>
            <a:normAutofit/>
          </a:bodyPr>
          <a:lstStyle/>
          <a:p>
            <a:r>
              <a:rPr lang="en-US" dirty="0" smtClean="0"/>
              <a:t>Collect equipment and uniforms from athletes</a:t>
            </a:r>
          </a:p>
          <a:p>
            <a:r>
              <a:rPr lang="en-US" dirty="0" smtClean="0"/>
              <a:t>Make sure equipment is securely stored away </a:t>
            </a:r>
          </a:p>
          <a:p>
            <a:r>
              <a:rPr lang="en-US" dirty="0" smtClean="0"/>
              <a:t>Prepare inventory list for AD and yourself</a:t>
            </a:r>
          </a:p>
          <a:p>
            <a:r>
              <a:rPr lang="en-US" dirty="0" smtClean="0"/>
              <a:t>Determine any needed repairs and submit list to the AD</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046" y="4267200"/>
            <a:ext cx="263601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067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Evaluations</a:t>
            </a:r>
            <a:endParaRPr lang="en-US" dirty="0"/>
          </a:p>
        </p:txBody>
      </p:sp>
      <p:sp>
        <p:nvSpPr>
          <p:cNvPr id="3" name="Content Placeholder 2"/>
          <p:cNvSpPr>
            <a:spLocks noGrp="1"/>
          </p:cNvSpPr>
          <p:nvPr>
            <p:ph sz="half" idx="1"/>
          </p:nvPr>
        </p:nvSpPr>
        <p:spPr/>
        <p:txBody>
          <a:bodyPr>
            <a:normAutofit/>
          </a:bodyPr>
          <a:lstStyle/>
          <a:p>
            <a:r>
              <a:rPr lang="en-US" dirty="0" smtClean="0"/>
              <a:t>Meet with your coaching staff to evaluate their performances and to give them an opportunity to offer their suggestions and concerns.  </a:t>
            </a:r>
          </a:p>
          <a:p>
            <a:r>
              <a:rPr lang="en-US" dirty="0" smtClean="0"/>
              <a:t>Meet with your AD to discuss your coach’s evaluation.</a:t>
            </a:r>
            <a:endParaRPr lang="en-US" dirty="0"/>
          </a:p>
        </p:txBody>
      </p:sp>
      <p:sp>
        <p:nvSpPr>
          <p:cNvPr id="4" name="Content Placeholder 3"/>
          <p:cNvSpPr>
            <a:spLocks noGrp="1"/>
          </p:cNvSpPr>
          <p:nvPr>
            <p:ph sz="half" idx="2"/>
          </p:nvPr>
        </p:nvSpPr>
        <p:spPr/>
        <p:txBody>
          <a:bodyPr>
            <a:normAutofit/>
          </a:bodyPr>
          <a:lstStyle/>
          <a:p>
            <a:r>
              <a:rPr lang="en-US" dirty="0" smtClean="0"/>
              <a:t>Assist swimmers and divers in their </a:t>
            </a:r>
            <a:r>
              <a:rPr lang="en-US" dirty="0"/>
              <a:t>recruitment </a:t>
            </a:r>
            <a:r>
              <a:rPr lang="en-US" dirty="0" smtClean="0"/>
              <a:t>endeavors.</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46389"/>
            <a:ext cx="2971800" cy="19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429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p:txBody>
          <a:bodyPr>
            <a:normAutofit/>
          </a:bodyPr>
          <a:lstStyle/>
          <a:p>
            <a:r>
              <a:rPr lang="en-US" dirty="0"/>
              <a:t>Evaluate the season’s schedule and begin to prepare next year’s schedule</a:t>
            </a:r>
          </a:p>
          <a:p>
            <a:r>
              <a:rPr lang="en-US" dirty="0"/>
              <a:t>Evaluate the team’s performance for the season and determine what changes you, as a coach, need to make to your season </a:t>
            </a:r>
            <a:r>
              <a:rPr lang="en-US" dirty="0" smtClean="0"/>
              <a:t>plan.</a:t>
            </a:r>
            <a:endParaRPr lang="en-US" dirty="0"/>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44" y="2057400"/>
            <a:ext cx="418124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522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Self-directed Assignment #6</a:t>
            </a:r>
            <a:endParaRPr lang="en-US" dirty="0"/>
          </a:p>
        </p:txBody>
      </p:sp>
      <p:sp>
        <p:nvSpPr>
          <p:cNvPr id="7" name="Content Placeholder 6"/>
          <p:cNvSpPr>
            <a:spLocks noGrp="1"/>
          </p:cNvSpPr>
          <p:nvPr>
            <p:ph idx="1"/>
          </p:nvPr>
        </p:nvSpPr>
        <p:spPr/>
        <p:txBody>
          <a:bodyPr/>
          <a:lstStyle/>
          <a:p>
            <a:r>
              <a:rPr lang="en-US" dirty="0" smtClean="0"/>
              <a:t>Consider how you will evaluate your program and yourself at the end of the season.</a:t>
            </a:r>
          </a:p>
          <a:p>
            <a:endParaRPr lang="en-US" dirty="0"/>
          </a:p>
          <a:p>
            <a:r>
              <a:rPr lang="en-US" dirty="0" smtClean="0"/>
              <a:t>Create a framework for your evaluation.</a:t>
            </a:r>
            <a:endParaRPr lang="en-US" dirty="0"/>
          </a:p>
        </p:txBody>
      </p:sp>
    </p:spTree>
    <p:extLst>
      <p:ext uri="{BB962C8B-B14F-4D97-AF65-F5344CB8AC3E}">
        <p14:creationId xmlns:p14="http://schemas.microsoft.com/office/powerpoint/2010/main" val="198783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Personal preparations </a:t>
            </a:r>
            <a:br>
              <a:rPr lang="en-US" dirty="0" smtClean="0"/>
            </a:br>
            <a:r>
              <a:rPr lang="en-US" dirty="0" smtClean="0"/>
              <a:t>for the next year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Continue your professional education during the post-season.   Be a student of the sport.  </a:t>
            </a:r>
          </a:p>
          <a:p>
            <a:pPr marL="0" indent="0">
              <a:buNone/>
            </a:pPr>
            <a:r>
              <a:rPr lang="en-US" b="1" dirty="0" smtClean="0"/>
              <a:t>READ – RESEARCH– LISTEN – ASK QUESTIONS</a:t>
            </a:r>
          </a:p>
          <a:p>
            <a:endParaRPr lang="en-US" dirty="0" smtClean="0"/>
          </a:p>
          <a:p>
            <a:r>
              <a:rPr lang="en-US" dirty="0" smtClean="0"/>
              <a:t>Join your professional organizations.  </a:t>
            </a:r>
            <a:endParaRPr lang="en-US" dirty="0"/>
          </a:p>
          <a:p>
            <a:pPr marL="0" indent="0">
              <a:buNone/>
            </a:pPr>
            <a:endParaRPr lang="en-US" dirty="0" smtClean="0"/>
          </a:p>
        </p:txBody>
      </p:sp>
      <p:sp>
        <p:nvSpPr>
          <p:cNvPr id="4" name="Content Placeholder 3"/>
          <p:cNvSpPr>
            <a:spLocks noGrp="1"/>
          </p:cNvSpPr>
          <p:nvPr>
            <p:ph sz="half" idx="2"/>
          </p:nvPr>
        </p:nvSpPr>
        <p:spPr/>
        <p:txBody>
          <a:bodyPr>
            <a:normAutofit lnSpcReduction="10000"/>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38600"/>
            <a:ext cx="4174299"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5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Some helpful advice:  Be ORGANIZED.  </a:t>
            </a:r>
            <a:br>
              <a:rPr lang="en-US" dirty="0" smtClean="0"/>
            </a:br>
            <a:r>
              <a:rPr lang="en-US" dirty="0" smtClean="0"/>
              <a:t>It will save you many headaches.</a:t>
            </a:r>
            <a:endParaRPr lang="en-US" dirty="0"/>
          </a:p>
        </p:txBody>
      </p:sp>
      <p:sp>
        <p:nvSpPr>
          <p:cNvPr id="3" name="Content Placeholder 2"/>
          <p:cNvSpPr>
            <a:spLocks noGrp="1"/>
          </p:cNvSpPr>
          <p:nvPr>
            <p:ph idx="1"/>
          </p:nvPr>
        </p:nvSpPr>
        <p:spPr/>
        <p:txBody>
          <a:bodyPr/>
          <a:lstStyle/>
          <a:p>
            <a:r>
              <a:rPr lang="en-US" dirty="0" smtClean="0"/>
              <a:t>Plan ahead.  You can never be too organized.</a:t>
            </a:r>
          </a:p>
          <a:p>
            <a:r>
              <a:rPr lang="en-US" dirty="0"/>
              <a:t>A</a:t>
            </a:r>
            <a:r>
              <a:rPr lang="en-US" dirty="0" smtClean="0"/>
              <a:t>nticipate any potential challenges.</a:t>
            </a:r>
          </a:p>
          <a:p>
            <a:r>
              <a:rPr lang="en-US" dirty="0" smtClean="0"/>
              <a:t>Be certain of your responsibilities.</a:t>
            </a:r>
          </a:p>
          <a:p>
            <a:r>
              <a:rPr lang="en-US" dirty="0" smtClean="0"/>
              <a:t>Be aware of the school administration’s expectations.</a:t>
            </a:r>
          </a:p>
          <a:p>
            <a:r>
              <a:rPr lang="en-US" dirty="0" smtClean="0"/>
              <a:t>Pay attention to details.  </a:t>
            </a:r>
          </a:p>
          <a:p>
            <a:pPr marL="0"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78560"/>
            <a:ext cx="3981450" cy="194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8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Divide and Conquer</a:t>
            </a:r>
            <a:endParaRPr lang="en-US" dirty="0"/>
          </a:p>
        </p:txBody>
      </p:sp>
      <p:sp>
        <p:nvSpPr>
          <p:cNvPr id="3" name="Content Placeholder 2"/>
          <p:cNvSpPr>
            <a:spLocks noGrp="1"/>
          </p:cNvSpPr>
          <p:nvPr>
            <p:ph idx="1"/>
          </p:nvPr>
        </p:nvSpPr>
        <p:spPr/>
        <p:txBody>
          <a:bodyPr/>
          <a:lstStyle/>
          <a:p>
            <a:pPr marL="0" indent="0">
              <a:buNone/>
            </a:pPr>
            <a:r>
              <a:rPr lang="en-US" dirty="0" smtClean="0"/>
              <a:t>To insure that tasks are not overlooked and are completed on time, you might consider dividing them up into categories.  </a:t>
            </a:r>
          </a:p>
          <a:p>
            <a:pPr marL="0" indent="0">
              <a:buNone/>
            </a:pPr>
            <a:endParaRPr lang="en-US" dirty="0"/>
          </a:p>
          <a:p>
            <a:pPr marL="0" indent="0">
              <a:buNone/>
            </a:pPr>
            <a:r>
              <a:rPr lang="en-US" dirty="0" smtClean="0"/>
              <a:t>You might divided them into:</a:t>
            </a:r>
          </a:p>
          <a:p>
            <a:pPr marL="0" indent="0">
              <a:buNone/>
            </a:pPr>
            <a:r>
              <a:rPr lang="en-US" i="1" dirty="0"/>
              <a:t>	</a:t>
            </a:r>
            <a:r>
              <a:rPr lang="en-US" b="1" i="1" dirty="0" smtClean="0"/>
              <a:t>School, Swimmer, Parent</a:t>
            </a:r>
          </a:p>
          <a:p>
            <a:pPr marL="0" indent="0">
              <a:buNone/>
            </a:pPr>
            <a:r>
              <a:rPr lang="en-US" i="1" dirty="0"/>
              <a:t>	</a:t>
            </a:r>
            <a:endParaRPr lang="en-US" i="1" dirty="0" smtClean="0"/>
          </a:p>
          <a:p>
            <a:pPr marL="0" indent="0">
              <a:buNone/>
            </a:pPr>
            <a:r>
              <a:rPr lang="en-US" i="1" dirty="0"/>
              <a:t>	</a:t>
            </a:r>
            <a:r>
              <a:rPr lang="en-US" b="1" i="1" dirty="0" smtClean="0"/>
              <a:t>Guidelines, Schedules, Paperwork</a:t>
            </a:r>
          </a:p>
          <a:p>
            <a:pPr marL="0" indent="0">
              <a:buNone/>
            </a:pPr>
            <a:endParaRPr lang="en-US" b="1" i="1" dirty="0"/>
          </a:p>
          <a:p>
            <a:pPr marL="0" indent="0">
              <a:buNone/>
            </a:pPr>
            <a:r>
              <a:rPr lang="en-US" b="1" i="1" dirty="0" smtClean="0"/>
              <a:t>	Pre-season, In-season, Post-season</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48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Once you have divided the tasks into categories, you can further divide them by grouping similar tasks together.  </a:t>
            </a:r>
            <a:endParaRPr lang="en-US" dirty="0"/>
          </a:p>
          <a:p>
            <a:pPr marL="0" indent="0">
              <a:buNone/>
            </a:pPr>
            <a:endParaRPr lang="en-US" dirty="0" smtClean="0"/>
          </a:p>
          <a:p>
            <a:pPr marL="0" indent="0">
              <a:buNone/>
            </a:pPr>
            <a:endParaRPr lang="en-US" dirty="0"/>
          </a:p>
          <a:p>
            <a:pPr marL="0" indent="0">
              <a:buNone/>
            </a:pPr>
            <a:r>
              <a:rPr lang="en-US" dirty="0" smtClean="0"/>
              <a:t>For example: Paperwork, Meet Management, Equipment, etc.</a:t>
            </a:r>
            <a:endParaRPr lang="en-US" dirty="0"/>
          </a:p>
        </p:txBody>
      </p:sp>
      <p:pic>
        <p:nvPicPr>
          <p:cNvPr id="2050" name="Picture 2" descr="C:\Users\Linda\AppData\Local\Microsoft\Windows\Temporary Internet Files\Content.IE5\1CN1UT2I\MC9002176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733800"/>
            <a:ext cx="2514600" cy="270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2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Self-directed Assignment #1	</a:t>
            </a:r>
            <a:endParaRPr lang="en-US" dirty="0"/>
          </a:p>
        </p:txBody>
      </p:sp>
      <p:sp>
        <p:nvSpPr>
          <p:cNvPr id="3" name="Content Placeholder 2"/>
          <p:cNvSpPr>
            <a:spLocks noGrp="1"/>
          </p:cNvSpPr>
          <p:nvPr>
            <p:ph idx="1"/>
          </p:nvPr>
        </p:nvSpPr>
        <p:spPr/>
        <p:txBody>
          <a:bodyPr/>
          <a:lstStyle/>
          <a:p>
            <a:r>
              <a:rPr lang="en-US" dirty="0" smtClean="0"/>
              <a:t>Determine a method to divide the season’s tasks.</a:t>
            </a:r>
          </a:p>
          <a:p>
            <a:endParaRPr lang="en-US" dirty="0"/>
          </a:p>
          <a:p>
            <a:r>
              <a:rPr lang="en-US" dirty="0" smtClean="0"/>
              <a:t>Write the categories down or enter them into your computer.  </a:t>
            </a:r>
          </a:p>
          <a:p>
            <a:endParaRPr lang="en-US" dirty="0"/>
          </a:p>
          <a:p>
            <a:r>
              <a:rPr lang="en-US" dirty="0" smtClean="0"/>
              <a:t>Add tasks to each category as you move through the season.</a:t>
            </a:r>
          </a:p>
          <a:p>
            <a:endParaRPr lang="en-US" dirty="0"/>
          </a:p>
          <a:p>
            <a:endParaRPr lang="en-US" dirty="0" smtClean="0"/>
          </a:p>
          <a:p>
            <a:pPr marL="0" indent="0">
              <a:buNone/>
            </a:pPr>
            <a:r>
              <a:rPr lang="en-US" sz="3600" b="1" dirty="0" smtClean="0"/>
              <a:t>An example you might use follows.</a:t>
            </a:r>
            <a:endParaRPr lang="en-US" sz="3600" b="1" dirty="0"/>
          </a:p>
        </p:txBody>
      </p:sp>
    </p:spTree>
    <p:extLst>
      <p:ext uri="{BB962C8B-B14F-4D97-AF65-F5344CB8AC3E}">
        <p14:creationId xmlns:p14="http://schemas.microsoft.com/office/powerpoint/2010/main" val="398679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pPr algn="ctr"/>
            <a:r>
              <a:rPr lang="en-US" dirty="0" smtClean="0"/>
              <a:t>Pre-season</a:t>
            </a:r>
            <a:endParaRPr lang="en-US" dirty="0"/>
          </a:p>
        </p:txBody>
      </p:sp>
    </p:spTree>
    <p:extLst>
      <p:ext uri="{BB962C8B-B14F-4D97-AF65-F5344CB8AC3E}">
        <p14:creationId xmlns:p14="http://schemas.microsoft.com/office/powerpoint/2010/main" val="109106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Pre-season Paperwork</a:t>
            </a:r>
            <a:br>
              <a:rPr lang="en-US" dirty="0" smtClean="0"/>
            </a:br>
            <a:r>
              <a:rPr lang="en-US" dirty="0" smtClean="0"/>
              <a:t>School and District Level</a:t>
            </a:r>
            <a:endParaRPr lang="en-US" dirty="0"/>
          </a:p>
        </p:txBody>
      </p:sp>
      <p:sp>
        <p:nvSpPr>
          <p:cNvPr id="8" name="Content Placeholder 7"/>
          <p:cNvSpPr>
            <a:spLocks noGrp="1"/>
          </p:cNvSpPr>
          <p:nvPr>
            <p:ph sz="half" idx="1"/>
          </p:nvPr>
        </p:nvSpPr>
        <p:spPr>
          <a:xfrm>
            <a:off x="457200" y="1600200"/>
            <a:ext cx="4038600" cy="5022190"/>
          </a:xfrm>
        </p:spPr>
        <p:txBody>
          <a:bodyPr>
            <a:normAutofit fontScale="70000" lnSpcReduction="20000"/>
          </a:bodyPr>
          <a:lstStyle/>
          <a:p>
            <a:pPr marL="0" indent="0">
              <a:buNone/>
            </a:pPr>
            <a:r>
              <a:rPr lang="en-US" b="1" dirty="0" smtClean="0">
                <a:solidFill>
                  <a:schemeClr val="tx1"/>
                </a:solidFill>
              </a:rPr>
              <a:t>Meet schedule </a:t>
            </a:r>
          </a:p>
          <a:p>
            <a:pPr marL="0" indent="0">
              <a:buNone/>
            </a:pPr>
            <a:r>
              <a:rPr lang="en-US" dirty="0" smtClean="0">
                <a:solidFill>
                  <a:schemeClr val="tx1">
                    <a:lumMod val="65000"/>
                  </a:schemeClr>
                </a:solidFill>
              </a:rPr>
              <a:t>Coach or Athletic Director made?</a:t>
            </a:r>
          </a:p>
          <a:p>
            <a:pPr marL="0" indent="0">
              <a:buNone/>
            </a:pPr>
            <a:r>
              <a:rPr lang="en-US" b="1" dirty="0" smtClean="0">
                <a:solidFill>
                  <a:schemeClr val="tx1"/>
                </a:solidFill>
              </a:rPr>
              <a:t>Transportation Forms</a:t>
            </a:r>
          </a:p>
          <a:p>
            <a:pPr marL="0" indent="0">
              <a:buNone/>
            </a:pPr>
            <a:r>
              <a:rPr lang="en-US" dirty="0" smtClean="0">
                <a:solidFill>
                  <a:schemeClr val="tx1">
                    <a:lumMod val="75000"/>
                  </a:schemeClr>
                </a:solidFill>
              </a:rPr>
              <a:t>Bus? Vans? Personal cars?</a:t>
            </a:r>
          </a:p>
          <a:p>
            <a:pPr marL="0" indent="0">
              <a:buNone/>
            </a:pPr>
            <a:r>
              <a:rPr lang="en-US" dirty="0" smtClean="0">
                <a:solidFill>
                  <a:schemeClr val="tx1">
                    <a:lumMod val="75000"/>
                  </a:schemeClr>
                </a:solidFill>
              </a:rPr>
              <a:t>Passengers?</a:t>
            </a:r>
          </a:p>
          <a:p>
            <a:pPr marL="0" indent="0">
              <a:buNone/>
            </a:pPr>
            <a:r>
              <a:rPr lang="en-US" dirty="0" smtClean="0">
                <a:solidFill>
                  <a:schemeClr val="tx1">
                    <a:lumMod val="75000"/>
                  </a:schemeClr>
                </a:solidFill>
              </a:rPr>
              <a:t>Additional forms for out-of-town or overnight?</a:t>
            </a:r>
          </a:p>
          <a:p>
            <a:pPr marL="0" indent="0">
              <a:buNone/>
            </a:pPr>
            <a:r>
              <a:rPr lang="en-US" dirty="0" smtClean="0">
                <a:solidFill>
                  <a:schemeClr val="tx1">
                    <a:lumMod val="75000"/>
                  </a:schemeClr>
                </a:solidFill>
              </a:rPr>
              <a:t>Who Schedules transportation?</a:t>
            </a:r>
          </a:p>
          <a:p>
            <a:pPr marL="0" indent="0">
              <a:buNone/>
            </a:pPr>
            <a:r>
              <a:rPr lang="en-US" b="1" dirty="0" smtClean="0">
                <a:solidFill>
                  <a:schemeClr val="tx1"/>
                </a:solidFill>
              </a:rPr>
              <a:t>Academically Eligible</a:t>
            </a:r>
            <a:r>
              <a:rPr lang="en-US" b="1" dirty="0" smtClean="0">
                <a:solidFill>
                  <a:schemeClr val="tx1"/>
                </a:solidFill>
              </a:rPr>
              <a:t>?</a:t>
            </a:r>
          </a:p>
          <a:p>
            <a:pPr marL="0" indent="0">
              <a:buNone/>
            </a:pPr>
            <a:r>
              <a:rPr lang="en-US" dirty="0" smtClean="0">
                <a:solidFill>
                  <a:schemeClr val="tx1">
                    <a:lumMod val="75000"/>
                  </a:schemeClr>
                </a:solidFill>
              </a:rPr>
              <a:t>Most schools and state organizations have academic requirements.</a:t>
            </a:r>
            <a:endParaRPr lang="en-US" dirty="0" smtClean="0">
              <a:solidFill>
                <a:schemeClr val="tx1">
                  <a:lumMod val="75000"/>
                </a:schemeClr>
              </a:solidFill>
            </a:endParaRPr>
          </a:p>
          <a:p>
            <a:pPr marL="0" indent="0">
              <a:buNone/>
            </a:pPr>
            <a:r>
              <a:rPr lang="en-US" b="1" dirty="0" smtClean="0">
                <a:solidFill>
                  <a:schemeClr val="tx1"/>
                </a:solidFill>
              </a:rPr>
              <a:t>Physicals</a:t>
            </a:r>
            <a:r>
              <a:rPr lang="en-US" b="1" dirty="0" smtClean="0">
                <a:solidFill>
                  <a:schemeClr val="tx1"/>
                </a:solidFill>
              </a:rPr>
              <a:t>?</a:t>
            </a:r>
          </a:p>
          <a:p>
            <a:pPr marL="0" indent="0">
              <a:buNone/>
            </a:pPr>
            <a:r>
              <a:rPr lang="en-US" dirty="0" smtClean="0">
                <a:solidFill>
                  <a:schemeClr val="tx1">
                    <a:lumMod val="75000"/>
                  </a:schemeClr>
                </a:solidFill>
              </a:rPr>
              <a:t>Many state organizations require a physical before 1</a:t>
            </a:r>
            <a:r>
              <a:rPr lang="en-US" baseline="30000" dirty="0" smtClean="0">
                <a:solidFill>
                  <a:schemeClr val="tx1">
                    <a:lumMod val="75000"/>
                  </a:schemeClr>
                </a:solidFill>
              </a:rPr>
              <a:t>st</a:t>
            </a:r>
            <a:r>
              <a:rPr lang="en-US" dirty="0" smtClean="0">
                <a:solidFill>
                  <a:schemeClr val="tx1">
                    <a:lumMod val="75000"/>
                  </a:schemeClr>
                </a:solidFill>
              </a:rPr>
              <a:t> day of practice</a:t>
            </a:r>
            <a:endParaRPr lang="en-US" dirty="0" smtClean="0">
              <a:solidFill>
                <a:schemeClr val="tx1">
                  <a:lumMod val="75000"/>
                </a:schemeClr>
              </a:solidFill>
            </a:endParaRPr>
          </a:p>
          <a:p>
            <a:pPr marL="0" indent="0">
              <a:buNone/>
            </a:pPr>
            <a:r>
              <a:rPr lang="en-US" b="1" dirty="0" smtClean="0">
                <a:solidFill>
                  <a:schemeClr val="tx1"/>
                </a:solidFill>
              </a:rPr>
              <a:t>Weather restrictions for </a:t>
            </a:r>
            <a:r>
              <a:rPr lang="en-US" b="1" dirty="0" smtClean="0">
                <a:solidFill>
                  <a:schemeClr val="tx1"/>
                </a:solidFill>
              </a:rPr>
              <a:t>practice</a:t>
            </a:r>
          </a:p>
          <a:p>
            <a:pPr marL="0" indent="0">
              <a:buNone/>
            </a:pPr>
            <a:r>
              <a:rPr lang="en-US" dirty="0" smtClean="0">
                <a:solidFill>
                  <a:schemeClr val="tx1">
                    <a:lumMod val="75000"/>
                  </a:schemeClr>
                </a:solidFill>
              </a:rPr>
              <a:t>There may be restrictions even for indoor practices</a:t>
            </a:r>
            <a:endParaRPr lang="en-US" dirty="0" smtClean="0">
              <a:solidFill>
                <a:schemeClr val="tx1">
                  <a:lumMod val="75000"/>
                </a:schemeClr>
              </a:solidFill>
            </a:endParaRPr>
          </a:p>
          <a:p>
            <a:pPr marL="365760" lvl="1" indent="0">
              <a:buNone/>
            </a:pPr>
            <a:endParaRPr lang="en-US" dirty="0" smtClean="0"/>
          </a:p>
        </p:txBody>
      </p:sp>
      <p:sp>
        <p:nvSpPr>
          <p:cNvPr id="9" name="Content Placeholder 8"/>
          <p:cNvSpPr>
            <a:spLocks noGrp="1"/>
          </p:cNvSpPr>
          <p:nvPr>
            <p:ph sz="half" idx="2"/>
          </p:nvPr>
        </p:nvSpPr>
        <p:spPr/>
        <p:txBody>
          <a:bodyPr>
            <a:normAutofit fontScale="70000" lnSpcReduction="20000"/>
          </a:bodyPr>
          <a:lstStyle/>
          <a:p>
            <a:pPr marL="0" indent="0">
              <a:buNone/>
            </a:pPr>
            <a:r>
              <a:rPr lang="en-US" b="1" dirty="0" smtClean="0">
                <a:solidFill>
                  <a:schemeClr val="tx1">
                    <a:lumMod val="95000"/>
                  </a:schemeClr>
                </a:solidFill>
              </a:rPr>
              <a:t>Additional Paperwork may include:</a:t>
            </a:r>
          </a:p>
          <a:p>
            <a:pPr marL="0" indent="0">
              <a:buNone/>
            </a:pPr>
            <a:endParaRPr lang="en-US" b="1" dirty="0">
              <a:solidFill>
                <a:srgbClr val="7030A0"/>
              </a:solidFill>
            </a:endParaRPr>
          </a:p>
          <a:p>
            <a:pPr marL="0" indent="0">
              <a:buNone/>
            </a:pPr>
            <a:r>
              <a:rPr lang="en-US" dirty="0" smtClean="0">
                <a:solidFill>
                  <a:schemeClr val="tx1">
                    <a:lumMod val="75000"/>
                  </a:schemeClr>
                </a:solidFill>
              </a:rPr>
              <a:t>Substance </a:t>
            </a:r>
            <a:r>
              <a:rPr lang="en-US" dirty="0" smtClean="0">
                <a:solidFill>
                  <a:schemeClr val="tx1">
                    <a:lumMod val="75000"/>
                  </a:schemeClr>
                </a:solidFill>
              </a:rPr>
              <a:t>Abuse Policies</a:t>
            </a:r>
          </a:p>
          <a:p>
            <a:pPr marL="0" indent="0">
              <a:buNone/>
            </a:pPr>
            <a:r>
              <a:rPr lang="en-US" dirty="0" smtClean="0">
                <a:solidFill>
                  <a:schemeClr val="tx1">
                    <a:lumMod val="75000"/>
                  </a:schemeClr>
                </a:solidFill>
              </a:rPr>
              <a:t>Pool Schedule/Reservations</a:t>
            </a:r>
          </a:p>
          <a:p>
            <a:pPr marL="0" indent="0">
              <a:buNone/>
            </a:pPr>
            <a:r>
              <a:rPr lang="en-US" dirty="0" smtClean="0">
                <a:solidFill>
                  <a:schemeClr val="tx1">
                    <a:lumMod val="75000"/>
                  </a:schemeClr>
                </a:solidFill>
              </a:rPr>
              <a:t>Fundraising Forms</a:t>
            </a:r>
          </a:p>
          <a:p>
            <a:pPr marL="0" indent="0">
              <a:buNone/>
            </a:pPr>
            <a:r>
              <a:rPr lang="en-US" dirty="0" smtClean="0">
                <a:solidFill>
                  <a:schemeClr val="tx1">
                    <a:lumMod val="75000"/>
                  </a:schemeClr>
                </a:solidFill>
              </a:rPr>
              <a:t>Schedules for Team Pictures, Team Dinners, Senior Banners, etc.</a:t>
            </a:r>
          </a:p>
          <a:p>
            <a:pPr marL="0" indent="0">
              <a:buNone/>
            </a:pPr>
            <a:endParaRPr lang="en-US" b="1" dirty="0" smtClean="0">
              <a:solidFill>
                <a:schemeClr val="tx1">
                  <a:lumMod val="75000"/>
                </a:schemeClr>
              </a:solidFill>
            </a:endParaRPr>
          </a:p>
          <a:p>
            <a:pPr marL="0" indent="0">
              <a:buNone/>
            </a:pPr>
            <a:r>
              <a:rPr lang="en-US" b="1" dirty="0" smtClean="0">
                <a:solidFill>
                  <a:schemeClr val="tx1"/>
                </a:solidFill>
              </a:rPr>
              <a:t>Communication </a:t>
            </a:r>
            <a:r>
              <a:rPr lang="en-US" b="1" dirty="0" smtClean="0">
                <a:solidFill>
                  <a:schemeClr val="tx1"/>
                </a:solidFill>
              </a:rPr>
              <a:t>with local club coaches about shared athletes and training</a:t>
            </a:r>
            <a:endParaRPr lang="en-US" b="1" dirty="0">
              <a:solidFill>
                <a:schemeClr val="tx1"/>
              </a:solidFill>
            </a:endParaRPr>
          </a:p>
        </p:txBody>
      </p:sp>
      <p:pic>
        <p:nvPicPr>
          <p:cNvPr id="3074" name="Picture 2" descr="C:\Users\Linda\AppData\Local\Microsoft\Windows\Temporary Internet Files\Content.IE5\ILXH80Z4\MC9002829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794053" cy="174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0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3581</TotalTime>
  <Words>1402</Words>
  <Application>Microsoft Office PowerPoint</Application>
  <PresentationFormat>On-screen Show (4:3)</PresentationFormat>
  <Paragraphs>191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Thatch</vt:lpstr>
      <vt:lpstr>Beyond the Pool:</vt:lpstr>
      <vt:lpstr>New to Coaching High School?</vt:lpstr>
      <vt:lpstr>At the end of this presentation you should be able to:</vt:lpstr>
      <vt:lpstr>Some helpful advice:  Be ORGANIZED.   It will save you many headaches.</vt:lpstr>
      <vt:lpstr>Divide and Conquer</vt:lpstr>
      <vt:lpstr>PowerPoint Presentation</vt:lpstr>
      <vt:lpstr>Self-directed Assignment #1 </vt:lpstr>
      <vt:lpstr>Pre-season</vt:lpstr>
      <vt:lpstr>Pre-season Paperwork School and District Level</vt:lpstr>
      <vt:lpstr>Pre-season Paperwork Program Specific</vt:lpstr>
      <vt:lpstr>Self-directed Assignment #2</vt:lpstr>
      <vt:lpstr>Pre-season Tasks  Equipment, Uniforms and Technology</vt:lpstr>
      <vt:lpstr>Pre-season Tasks Staff, Officials, and Team Leaders</vt:lpstr>
      <vt:lpstr>Pre-season Tasks Rules and Regulations</vt:lpstr>
      <vt:lpstr>Pre-season Tasks Parent/Athlete Meeting</vt:lpstr>
      <vt:lpstr>Self-directed Assignment #3</vt:lpstr>
      <vt:lpstr>Season Planning</vt:lpstr>
      <vt:lpstr>Self-directed Assignment #4</vt:lpstr>
      <vt:lpstr>In-season </vt:lpstr>
      <vt:lpstr>In-season Paperwork</vt:lpstr>
      <vt:lpstr>In-season Tasks</vt:lpstr>
      <vt:lpstr>    A Few Notes About In-season Communication</vt:lpstr>
      <vt:lpstr>An Important Tip</vt:lpstr>
      <vt:lpstr>PowerPoint Presentation</vt:lpstr>
      <vt:lpstr>The College Recruitment Process </vt:lpstr>
      <vt:lpstr>Tips for Hosting a High School Meet</vt:lpstr>
      <vt:lpstr>Self-directed Assignment # 5</vt:lpstr>
      <vt:lpstr>Post-season</vt:lpstr>
      <vt:lpstr>Post-Season Paperwork </vt:lpstr>
      <vt:lpstr>Post-Season Tasks</vt:lpstr>
      <vt:lpstr>Evaluations</vt:lpstr>
      <vt:lpstr>PowerPoint Presentation</vt:lpstr>
      <vt:lpstr>Self-directed Assignment #6</vt:lpstr>
      <vt:lpstr>Personal preparations  for the next year</vt:lpstr>
    </vt:vector>
  </TitlesOfParts>
  <Company>USD 229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Pool: What High School Coaches Need to Know</dc:title>
  <dc:creator>McElroy, Arvel F.</dc:creator>
  <cp:lastModifiedBy>Owner</cp:lastModifiedBy>
  <cp:revision>48</cp:revision>
  <dcterms:created xsi:type="dcterms:W3CDTF">2014-04-23T18:27:18Z</dcterms:created>
  <dcterms:modified xsi:type="dcterms:W3CDTF">2017-03-17T23:30:08Z</dcterms:modified>
</cp:coreProperties>
</file>